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4" r:id="rId2"/>
    <p:sldId id="288" r:id="rId3"/>
    <p:sldId id="283" r:id="rId4"/>
    <p:sldId id="284" r:id="rId5"/>
    <p:sldId id="289" r:id="rId6"/>
    <p:sldId id="285" r:id="rId7"/>
  </p:sldIdLst>
  <p:sldSz cx="12192000" cy="6858000"/>
  <p:notesSz cx="6669088" cy="9926638"/>
  <p:custDataLst>
    <p:tags r:id="rId10"/>
  </p:custDataLst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öösli Hanspeter (RSH)" initials="rsh" lastIdx="2" clrIdx="0">
    <p:extLst>
      <p:ext uri="{19B8F6BF-5375-455C-9EA6-DF929625EA0E}">
        <p15:presenceInfo xmlns:p15="http://schemas.microsoft.com/office/powerpoint/2012/main" userId="Röösli Hanspeter (RSH)" providerId="None"/>
      </p:ext>
    </p:extLst>
  </p:cmAuthor>
  <p:cmAuthor id="2" name="Amaron Albert (AAM)" initials="aam" lastIdx="3" clrIdx="1">
    <p:extLst>
      <p:ext uri="{19B8F6BF-5375-455C-9EA6-DF929625EA0E}">
        <p15:presenceInfo xmlns:p15="http://schemas.microsoft.com/office/powerpoint/2012/main" userId="Amaron Albert (AAM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80"/>
    <a:srgbClr val="00B8CF"/>
    <a:srgbClr val="00CCFF"/>
    <a:srgbClr val="B3B3B3"/>
    <a:srgbClr val="80DCE7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251B765-F91A-4008-8DD1-53D880B8B698}">
  <a:tblStyle styleId="{8251B765-F91A-4008-8DD1-53D880B8B698}" styleName="SUVA">
    <a:tblBg>
      <a:effect>
        <a:effectLst/>
      </a:effect>
    </a:tblBg>
    <a:wholeTbl>
      <a:tcTxStyle b="off" i="of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117" cap="flat" cmpd="sng" algn="ctr">
              <a:solidFill>
                <a:schemeClr val="dk1"/>
              </a:solidFill>
              <a:prstDash val="solid"/>
            </a:ln>
          </a:top>
          <a:bottom>
            <a:ln w="2117" cap="flat" cmpd="sng" algn="ctr">
              <a:solidFill>
                <a:schemeClr val="dk1"/>
              </a:solidFill>
              <a:prstDash val="solid"/>
            </a:ln>
          </a:bottom>
          <a:insideH>
            <a:ln w="2117" cap="flat" cmpd="sng" algn="ctr">
              <a:solidFill>
                <a:schemeClr val="dk1"/>
              </a:solidFill>
              <a:prstDash val="solid"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wholeTbl>
    <a:band1H>
      <a:tcTxStyle b="off" i="off">
        <a:fontRef idx="minor"/>
        <a:schemeClr val="tx1"/>
      </a:tcTxStyle>
      <a:tcStyle>
        <a:tcBdr/>
        <a:fill>
          <a:noFill/>
        </a:fill>
      </a:tcStyle>
    </a:band1H>
    <a:band2H>
      <a:tcTxStyle b="off" i="off">
        <a:fontRef idx="minor"/>
        <a:schemeClr val="tx1"/>
      </a:tcTxStyle>
      <a:tcStyle>
        <a:tcBdr/>
        <a:fill>
          <a:noFill/>
        </a:fill>
      </a:tcStyle>
    </a:band2H>
    <a:band1V>
      <a:tcTxStyle b="off" i="off">
        <a:fontRef idx="minor"/>
        <a:schemeClr val="tx1"/>
      </a:tcTxStyle>
      <a:tcStyle>
        <a:tcBdr/>
        <a:fill>
          <a:noFill/>
        </a:fill>
      </a:tcStyle>
    </a:band1V>
    <a:band2V>
      <a:tcTxStyle b="off" i="off">
        <a:fontRef idx="minor"/>
        <a:schemeClr val="tx1"/>
      </a:tcTxStyle>
      <a:tcStyle>
        <a:tcBdr/>
        <a:fill>
          <a:noFill/>
        </a:fill>
      </a:tcStyle>
    </a:band2V>
    <a:lastCol>
      <a:tcTxStyle b="on" i="off">
        <a:fontRef idx="minor"/>
        <a:schemeClr val="tx1"/>
      </a:tcTxStyle>
      <a:tcStyle>
        <a:tcBdr/>
      </a:tcStyle>
    </a:lastCol>
    <a:firstCol>
      <a:tcTxStyle b="on" i="off">
        <a:fontRef idx="minor"/>
        <a:schemeClr val="tx1"/>
      </a:tcTxStyle>
      <a:tcStyle>
        <a:tcBdr/>
      </a:tcStyle>
    </a:firstCol>
    <a:lastRow>
      <a:tcTxStyle b="on" i="off">
        <a:fontRef idx="minor"/>
        <a:schemeClr val="accen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117" cap="flat" cmpd="sng" algn="ctr">
              <a:solidFill>
                <a:schemeClr val="dk2"/>
              </a:solidFill>
              <a:prstDash val="solid"/>
            </a:ln>
          </a:top>
          <a:bottom>
            <a:ln w="12700" cap="flat" cmpd="sng" algn="ctr">
              <a:solidFill>
                <a:schemeClr val="accent1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lastRow>
    <a:firstRow>
      <a:tcTxStyle b="on" i="off">
        <a:fontRef idx="minor"/>
        <a:schemeClr val="dk2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8466" cap="flat" cmpd="sng" algn="ctr">
              <a:solidFill>
                <a:schemeClr val="dk2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  <a:tl2br>
            <a:ln>
              <a:noFill/>
            </a:ln>
          </a:tl2br>
          <a:tr2bl>
            <a:ln>
              <a:noFill/>
            </a:ln>
          </a:tr2bl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8" autoAdjust="0"/>
    <p:restoredTop sz="93924" autoAdjust="0"/>
  </p:normalViewPr>
  <p:slideViewPr>
    <p:cSldViewPr showGuides="1">
      <p:cViewPr varScale="1">
        <p:scale>
          <a:sx n="114" d="100"/>
          <a:sy n="114" d="100"/>
        </p:scale>
        <p:origin x="138" y="204"/>
      </p:cViewPr>
      <p:guideLst>
        <p:guide orient="horz" pos="1207"/>
        <p:guide pos="3840"/>
        <p:guide orient="horz" pos="3702"/>
      </p:guideLst>
    </p:cSldViewPr>
  </p:slideViewPr>
  <p:outlineViewPr>
    <p:cViewPr>
      <p:scale>
        <a:sx n="33" d="100"/>
        <a:sy n="33" d="100"/>
      </p:scale>
      <p:origin x="0" y="-19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70" d="100"/>
        <a:sy n="170" d="100"/>
      </p:scale>
      <p:origin x="0" y="-20756"/>
    </p:cViewPr>
  </p:sorterViewPr>
  <p:notesViewPr>
    <p:cSldViewPr showGuides="1">
      <p:cViewPr varScale="1">
        <p:scale>
          <a:sx n="46" d="100"/>
          <a:sy n="46" d="100"/>
        </p:scale>
        <p:origin x="1860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E676F6-F7FF-45A3-A2C3-7594A19EC6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835B9F-2446-4DD8-882A-74B42C5171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2587F81F-703A-486A-ABDB-8FD28DBE1C96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A8080-C5E6-4CAA-8935-D6036BF2D8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889938" cy="4980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33C99-2A73-4EF0-A4C6-4C899BEF70F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64814E94-0214-4629-B180-35145CB53D1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00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1D7C7CC5-2BF5-4715-A2D9-EB8D14F8111B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889938" cy="4980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6"/>
            <a:ext cx="2889938" cy="4980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7A598EF2-3FE4-4244-93B5-BDDBC036C6E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0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98EF2-3FE4-4244-93B5-BDDBC036C6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03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4C8A-1625-4420-BC20-C587ECC49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4581128"/>
            <a:ext cx="9145016" cy="1152128"/>
          </a:xfrm>
        </p:spPr>
        <p:txBody>
          <a:bodyPr anchor="b"/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364AC-34B8-4813-874E-7F08A9667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5922628"/>
            <a:ext cx="9145016" cy="659146"/>
          </a:xfrm>
        </p:spPr>
        <p:txBody>
          <a:bodyPr/>
          <a:lstStyle>
            <a:lvl1pPr marL="0" indent="0" algn="l">
              <a:buNone/>
              <a:defRPr sz="1400" b="1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7BF588B-D687-40C3-9EF3-F45FB15D28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49275"/>
            <a:ext cx="11641138" cy="38877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E87502-C174-4E97-8780-2A00C529A8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66" y="5959998"/>
            <a:ext cx="1440160" cy="3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9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24 p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 marL="987425" indent="-268288">
              <a:defRPr sz="2400"/>
            </a:lvl4pPr>
            <a:lvl5pPr>
              <a:defRPr sz="2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98D5-D76F-4118-AC77-0FA5F22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6FF90-2D70-4431-BB9E-D61E4C4532F7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BE615-59AB-43FA-AD56-B2490B7B2CB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25C8180-C85C-4984-A312-10E1D194C4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466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24 pt) - sch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556792"/>
            <a:ext cx="9145016" cy="460851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 marL="987425" indent="-268288">
              <a:defRPr sz="2400"/>
            </a:lvl4pPr>
            <a:lvl5pPr>
              <a:defRPr sz="24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98D5-D76F-4118-AC77-0FA5F22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4D6DA-7643-4D10-88E1-66D354BC0839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28A22-EC16-43A5-B316-945CD9971D9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25C8180-C85C-4984-A312-10E1D194C4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73994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(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7188-6E47-43E3-AA0D-D2D5089A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56792"/>
            <a:ext cx="11090275" cy="4609057"/>
          </a:xfrm>
        </p:spPr>
        <p:txBody>
          <a:bodyPr anchor="t"/>
          <a:lstStyle>
            <a:lvl1pPr>
              <a:lnSpc>
                <a:spcPct val="90000"/>
              </a:lnSpc>
              <a:tabLst>
                <a:tab pos="719138" algn="l"/>
              </a:tabLst>
              <a:defRPr sz="4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96D8-0BD4-4C4C-AF61-3B33D846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01EEE-FED7-4562-90F9-DA45C7FDA7CB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0032-627B-419F-A984-806F4AE6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7D19-2849-4174-911F-D6D1028F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DB04E-74A2-4A0D-967A-E14B7EA8D98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83558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(oran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7188-6E47-43E3-AA0D-D2D5089A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56792"/>
            <a:ext cx="11090275" cy="4609057"/>
          </a:xfrm>
        </p:spPr>
        <p:txBody>
          <a:bodyPr anchor="t"/>
          <a:lstStyle>
            <a:lvl1pPr>
              <a:lnSpc>
                <a:spcPct val="90000"/>
              </a:lnSpc>
              <a:tabLst>
                <a:tab pos="719138" algn="l"/>
              </a:tabLst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96D8-0BD4-4C4C-AF61-3B33D846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6AC83F-FD24-40E1-859B-F38398B20739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0032-627B-419F-A984-806F4AE6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7D19-2849-4174-911F-D6D1028F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57451D-4E66-4E74-B1E0-6A7594FFE79C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71CD4C-1409-4566-834B-7F413D4D36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5" y="6408290"/>
            <a:ext cx="720602" cy="18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72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(blau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57188-6E47-43E3-AA0D-D2D5089A2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1556792"/>
            <a:ext cx="11090275" cy="4609057"/>
          </a:xfrm>
        </p:spPr>
        <p:txBody>
          <a:bodyPr anchor="t"/>
          <a:lstStyle>
            <a:lvl1pPr>
              <a:lnSpc>
                <a:spcPct val="90000"/>
              </a:lnSpc>
              <a:tabLst>
                <a:tab pos="719138" algn="l"/>
              </a:tabLst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A96D8-0BD4-4C4C-AF61-3B33D846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7A1274-96D8-46A2-88E1-50C3685AE95D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90032-627B-419F-A984-806F4AE6F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C7D19-2849-4174-911F-D6D1028FF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39F98D0-71E7-43F5-BAC0-8CEC7D1F1CAC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71CD4C-1409-4566-834B-7F413D4D368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5" y="6408290"/>
            <a:ext cx="720602" cy="18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674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(20 p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7F60-50C9-498E-870C-52D42C0B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7FA7-E97F-4398-A657-A2CFEB322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557339"/>
            <a:ext cx="5256000" cy="46085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3E69D-6B59-4C5F-93DB-912F3C34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4616" y="1557339"/>
            <a:ext cx="5256000" cy="46085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B40-E772-4127-8929-94FBA3E7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3FEB-8C9A-4ACB-AC4F-CFBF3236F06A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60EC-B9A7-4148-86F0-3673FA7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D717-1871-4717-92C5-C10B1B2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65F90-CB8F-4C63-AE2B-73BBDDDDDEFF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24D1642-8122-407A-9832-996A588D89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4" y="5985917"/>
            <a:ext cx="5256000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E9C04B6-EBA7-4B56-9795-C52254F829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84615" y="5985917"/>
            <a:ext cx="5256000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49664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(16 p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7F60-50C9-498E-870C-52D42C0B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7FA7-E97F-4398-A657-A2CFEB322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557339"/>
            <a:ext cx="5256000" cy="46085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F3E69D-6B59-4C5F-93DB-912F3C349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4616" y="1557339"/>
            <a:ext cx="5256000" cy="4608512"/>
          </a:xfrm>
        </p:spPr>
        <p:txBody>
          <a:bodyPr/>
          <a:lstStyle>
            <a:lvl1pPr>
              <a:spcBef>
                <a:spcPts val="0"/>
              </a:spcBef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B40-E772-4127-8929-94FBA3E7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81A1B-04A6-4C41-9F52-14F63244E959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60EC-B9A7-4148-86F0-3673FA7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D717-1871-4717-92C5-C10B1B2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272DC-1DD4-4C31-841F-2D9D77224C9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24D1642-8122-407A-9832-996A588D89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4" y="5985917"/>
            <a:ext cx="5256000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0B81620F-AD20-4E8C-A925-B83E66494C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84615" y="5985917"/>
            <a:ext cx="5256000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723761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7F60-50C9-498E-870C-52D42C0B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87FA7-E97F-4398-A657-A2CFEB322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3" y="1557339"/>
            <a:ext cx="5256000" cy="460851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B40-E772-4127-8929-94FBA3E7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E5777-A276-4C6E-9802-9E40696E3765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60EC-B9A7-4148-86F0-3673FA7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D717-1871-4717-92C5-C10B1B2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170F2-E97E-4942-9B60-9F2326C4FF6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24D1642-8122-407A-9832-996A588D89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83338" y="5985917"/>
            <a:ext cx="5257800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57D9D73-1B2C-4AAF-9B7A-DD94330A64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3338" y="1628774"/>
            <a:ext cx="5808662" cy="432050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34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D17F60-50C9-498E-870C-52D42C0B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B40-E772-4127-8929-94FBA3E7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6374-9828-435F-B7E7-B88E55518185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60EC-B9A7-4148-86F0-3673FA7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D717-1871-4717-92C5-C10B1B2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2AAAB-366F-4F48-8A88-EF975B78BC7E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57D9D73-1B2C-4AAF-9B7A-DD94330A64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863" y="1628774"/>
            <a:ext cx="11641137" cy="453707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2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gross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B40-E772-4127-8929-94FBA3E7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03D6B-D102-4F3F-AE0C-5174680DABB5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60EC-B9A7-4148-86F0-3673FA7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D717-1871-4717-92C5-C10B1B2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E3244-0D8A-4D1A-AD55-BB0F4435938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57D9D73-1B2C-4AAF-9B7A-DD94330A648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12192000" cy="61658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9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mit Bild (co-Bran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4C8A-1625-4420-BC20-C587ECC49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4581128"/>
            <a:ext cx="7776864" cy="1152128"/>
          </a:xfrm>
        </p:spPr>
        <p:txBody>
          <a:bodyPr anchor="b"/>
          <a:lstStyle>
            <a:lvl1pPr algn="l">
              <a:lnSpc>
                <a:spcPct val="90000"/>
              </a:lnSpc>
              <a:defRPr sz="36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364AC-34B8-4813-874E-7F08A9667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5922628"/>
            <a:ext cx="7776864" cy="659146"/>
          </a:xfrm>
        </p:spPr>
        <p:txBody>
          <a:bodyPr/>
          <a:lstStyle>
            <a:lvl1pPr marL="0" indent="0" algn="l">
              <a:buNone/>
              <a:defRPr sz="1400" b="1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77BF588B-D687-40C3-9EF3-F45FB15D28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549275"/>
            <a:ext cx="11641138" cy="388778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E87502-C174-4E97-8780-2A00C529A8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66" y="5959998"/>
            <a:ext cx="1440160" cy="361379"/>
          </a:xfrm>
          <a:prstGeom prst="rect">
            <a:avLst/>
          </a:prstGeom>
        </p:spPr>
      </p:pic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E8237610-DD2B-43F8-878C-2B011C2CF70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43925" y="5156795"/>
            <a:ext cx="1152000" cy="11525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CH"/>
              <a:t>Logo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123631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FFB40-E772-4127-8929-94FBA3E7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2AD9-17DA-4529-BA0F-CDE0107E58E1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960EC-B9A7-4148-86F0-3673FA7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1D717-1871-4717-92C5-C10B1B253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A0A9-9546-47F1-8E53-927F52F202EF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B1B9A2-1C30-457A-A137-52D4E0E7B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44213906-65CE-4A64-B02F-B21D2C6121C3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CH"/>
              <a:t>Video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989945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gross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44213906-65CE-4A64-B02F-B21D2C6121C3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de-CH"/>
              <a:t>Video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569834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BA3A-06FB-4B5B-956D-4215D51B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A3B59-C53E-479D-9239-C207E482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C7F9-85B8-4E90-AAA1-838DA6666985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65A02-CA46-4D90-94E1-850EBB9B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15658-ED1C-4D91-BA4E-2F25EA1C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905E-D175-43FB-911E-14D3B49B171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B8D6D7-947A-464D-BC7F-EF23BB984C3E}"/>
              </a:ext>
            </a:extLst>
          </p:cNvPr>
          <p:cNvSpPr/>
          <p:nvPr userDrawn="1"/>
        </p:nvSpPr>
        <p:spPr>
          <a:xfrm>
            <a:off x="551384" y="1557338"/>
            <a:ext cx="11089754" cy="460851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de-CH" sz="14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28FC0F7-045B-4A77-A5CF-A58CF8F174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438" y="3375596"/>
            <a:ext cx="4166459" cy="1045489"/>
          </a:xfrm>
          <a:prstGeom prst="rect">
            <a:avLst/>
          </a:prstGeom>
        </p:spPr>
      </p:pic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D4C1395A-7C97-400A-B51D-F7A7F8B2C9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824192" y="2848092"/>
            <a:ext cx="2088232" cy="2089184"/>
          </a:xfr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CH"/>
              <a:t>Logo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4472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(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99EB2-FFDA-4301-9C8A-5AB7C30B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C45D-D1C3-4FDA-A7CE-1EEC5AD33251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AE397-E1E2-4191-B95B-3E696B9B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2B0ED-1EEF-448A-B788-EF6071ED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9B72-7FBE-4F8D-8428-1230818AD9F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DF842CC-EB4E-44AF-8A4A-E48863BF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493196"/>
            <a:ext cx="11089232" cy="2439860"/>
          </a:xfrm>
        </p:spPr>
        <p:txBody>
          <a:bodyPr anchor="b"/>
          <a:lstStyle>
            <a:lvl1pPr>
              <a:defRPr sz="4400">
                <a:solidFill>
                  <a:schemeClr val="accent3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0377E3D-69A2-4EC0-9724-F0825E02D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4293096"/>
            <a:ext cx="11089754" cy="288032"/>
          </a:xfrm>
        </p:spPr>
        <p:txBody>
          <a:bodyPr/>
          <a:lstStyle>
            <a:lvl1pPr marL="0" indent="0" algn="l">
              <a:buNone/>
              <a:defRPr sz="1600" b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531289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 (blau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99EB2-FFDA-4301-9C8A-5AB7C30B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07056D-482B-4487-A4A6-535551789576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AE397-E1E2-4191-B95B-3E696B9B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2B0ED-1EEF-448A-B788-EF6071ED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CA1D8-EB92-4908-AF20-BCAA06C7A08A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DF842CC-EB4E-44AF-8A4A-E48863BF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493196"/>
            <a:ext cx="11089232" cy="244080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0377E3D-69A2-4EC0-9724-F0825E02D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4293096"/>
            <a:ext cx="11089754" cy="288032"/>
          </a:xfrm>
        </p:spPr>
        <p:txBody>
          <a:bodyPr/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209181-9C63-49AD-B190-1EF3172CAB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255" y="6408290"/>
            <a:ext cx="720602" cy="18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80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 (Hintergrundbild)"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99EB2-FFDA-4301-9C8A-5AB7C30B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3EFE6A-8CDE-45A1-94C3-4ECB993FEF10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AE397-E1E2-4191-B95B-3E696B9B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2B0ED-1EEF-448A-B788-EF6071ED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FC54A6-73CC-48F7-98D1-B842A8965978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6DF842CC-EB4E-44AF-8A4A-E48863BF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493196"/>
            <a:ext cx="11089232" cy="2440800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A0377E3D-69A2-4EC0-9724-F0825E02D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4293096"/>
            <a:ext cx="11089754" cy="288032"/>
          </a:xfrm>
        </p:spPr>
        <p:txBody>
          <a:bodyPr/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252377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BA3A-06FB-4B5B-956D-4215D51B1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A3B59-C53E-479D-9239-C207E482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EF98F-8E60-4F5F-8C0F-0A4B07EC409C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765A02-CA46-4D90-94E1-850EBB9B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815658-ED1C-4D91-BA4E-2F25EA1C2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E0235-58F6-4F55-AB7C-7287270B1087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5F202EA8-BF78-45FC-B765-3FB9AED1CB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54442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799EB2-FFDA-4301-9C8A-5AB7C30B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A96BB-0C97-49B2-AF20-F77942A847BB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BAE397-E1E2-4191-B95B-3E696B9B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2B0ED-1EEF-448A-B788-EF6071EDF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DD059-129C-482D-8740-69B920497CC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9166057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DF842CC-EB4E-44AF-8A4A-E48863BF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557338"/>
            <a:ext cx="11089232" cy="1655638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F42B90-666C-4D55-9481-F921FC85B2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3429000"/>
            <a:ext cx="2736850" cy="2736850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1A80F8E-896F-476F-9FDB-87611C4AE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99496" y="3429000"/>
            <a:ext cx="2736850" cy="2736850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FB60F4C8-C38F-4032-B18C-C40E136841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248128" y="3429000"/>
            <a:ext cx="2736850" cy="2736850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45538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(co-Bran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DF842CC-EB4E-44AF-8A4A-E48863BFE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1557338"/>
            <a:ext cx="11089232" cy="1655638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F42B90-666C-4D55-9481-F921FC85B2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3429000"/>
            <a:ext cx="2736850" cy="2736850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31A80F8E-896F-476F-9FDB-87611C4AEA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99496" y="3429000"/>
            <a:ext cx="2736850" cy="2736850"/>
          </a:xfrm>
        </p:spPr>
        <p:txBody>
          <a:bodyPr anchor="b"/>
          <a:lstStyle>
            <a:lvl1pPr marL="0" indent="0">
              <a:buNone/>
              <a:defRPr sz="16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CB9BFD92-D848-42C2-9A37-32EEF01F8FD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43925" y="5156795"/>
            <a:ext cx="1152000" cy="11525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CH"/>
              <a:t>Logo</a:t>
            </a:r>
            <a:endParaRPr lang="de-CH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2F9851-372F-43BB-95A6-5B4E762857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66" y="5959998"/>
            <a:ext cx="1440160" cy="3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4236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7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4C8A-1625-4420-BC20-C587ECC49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1122363"/>
            <a:ext cx="11089754" cy="2234629"/>
          </a:xfrm>
        </p:spPr>
        <p:txBody>
          <a:bodyPr anchor="b"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364AC-34B8-4813-874E-7F08A9667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11089754" cy="161277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AEDEC-1C37-4F2A-B5CF-0455CCF52E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66" y="5959998"/>
            <a:ext cx="1440160" cy="36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502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hne Bild (co-Brandin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A4C8A-1625-4420-BC20-C587ECC49B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1384" y="1122363"/>
            <a:ext cx="11089754" cy="2234629"/>
          </a:xfrm>
        </p:spPr>
        <p:txBody>
          <a:bodyPr anchor="b"/>
          <a:lstStyle>
            <a:lvl1pPr algn="l">
              <a:lnSpc>
                <a:spcPct val="90000"/>
              </a:lnSpc>
              <a:defRPr sz="4400"/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364AC-34B8-4813-874E-7F08A9667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1384" y="3645024"/>
            <a:ext cx="11089754" cy="161277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AEDEC-1C37-4F2A-B5CF-0455CCF52E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366" y="5959998"/>
            <a:ext cx="1440160" cy="361379"/>
          </a:xfrm>
          <a:prstGeom prst="rect">
            <a:avLst/>
          </a:prstGeom>
        </p:spPr>
      </p:pic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C8C6438A-657A-434C-BF4C-CF90B9BD24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43925" y="5156795"/>
            <a:ext cx="1152000" cy="115252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CH"/>
              <a:t>Logo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06659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58775" indent="-358775">
              <a:lnSpc>
                <a:spcPct val="100000"/>
              </a:lnSpc>
              <a:spcBef>
                <a:spcPts val="1600"/>
              </a:spcBef>
              <a:buFont typeface="+mj-lt"/>
              <a:buAutoNum type="arabicPeriod"/>
              <a:defRPr b="1"/>
            </a:lvl1pPr>
            <a:lvl2pPr marL="628650" indent="-261938">
              <a:defRPr/>
            </a:lvl2pPr>
            <a:lvl3pPr marL="1077913" indent="-269875">
              <a:defRPr/>
            </a:lvl3pPr>
            <a:lvl4pPr marL="1436688" indent="-228600">
              <a:defRPr/>
            </a:lvl4pPr>
            <a:lvl5pPr marL="1881188" indent="-228600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21D3F-E201-4FDC-91C5-D658BB790A7C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1192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16 p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600"/>
            </a:lvl1pPr>
            <a:lvl2pPr>
              <a:defRPr sz="1600"/>
            </a:lvl2pPr>
            <a:lvl3pPr>
              <a:defRPr sz="1600"/>
            </a:lvl3pPr>
            <a:lvl4pPr marL="987425" indent="-268288"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98D5-D76F-4118-AC77-0FA5F22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7DDD-D03C-4529-B7D2-9230F193C719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10E4D-9146-49B5-86AC-7010CE3F736E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81A56C4-3CDC-4E77-87D9-8D60A69424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4108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16 pt) - sch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556792"/>
            <a:ext cx="9145016" cy="460851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600"/>
            </a:lvl1pPr>
            <a:lvl2pPr>
              <a:defRPr sz="1600"/>
            </a:lvl2pPr>
            <a:lvl3pPr>
              <a:defRPr sz="1600"/>
            </a:lvl3pPr>
            <a:lvl4pPr marL="987425" indent="-268288"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98D5-D76F-4118-AC77-0FA5F22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CE09B-474D-4990-8A79-D03E4C95321E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CCD98-490F-4A2A-934D-D27647B78CAC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581A56C4-3CDC-4E77-87D9-8D60A69424B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426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20 p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4pPr marL="987425" indent="-268288"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98D5-D76F-4118-AC77-0FA5F22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22.01.2019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CH" dirty="0"/>
              <a:t>Ausbildung und Instruktion im Betrieb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133B1-196B-4806-87F8-E97E62673179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5BC9A5C-18BB-4B3D-A47E-6FABA1544A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845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20 pt) - sch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0912-C259-45CB-9810-1C7B15667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E5D5C-B89A-426D-A4A2-C0C3FB6E9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556792"/>
            <a:ext cx="9145016" cy="4608513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4pPr marL="987425" indent="-268288">
              <a:defRPr/>
            </a:lvl4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298D5-D76F-4118-AC77-0FA5F22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7C84-A4E7-4755-806D-5EF9B839D618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E6B79-C6A5-40DB-82BA-B6B2FD7C6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/>
          <a:lstStyle/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E3E9-A6E6-4BB4-BAE7-2D028BD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CB2D6-DB26-494C-B415-EEE27489C551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85BC9A5C-18BB-4B3D-A47E-6FABA1544A0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0863" y="5985917"/>
            <a:ext cx="11090275" cy="179387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CH"/>
              <a:t>Quellenangabe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0382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3FC17E-321B-4008-A509-7E5184EC4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476672"/>
            <a:ext cx="11089232" cy="8640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BE9E9-71C8-4301-87F2-0B38A8ED3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1384" y="1556792"/>
            <a:ext cx="11089232" cy="46085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/>
              <a:t>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</a:p>
          <a:p>
            <a:pPr lvl="5"/>
            <a:r>
              <a:rPr lang="de-CH"/>
              <a:t>Sixth level</a:t>
            </a:r>
          </a:p>
          <a:p>
            <a:pPr lvl="6"/>
            <a:r>
              <a:rPr lang="de-CH"/>
              <a:t>Seventh level</a:t>
            </a:r>
          </a:p>
          <a:p>
            <a:pPr lvl="7"/>
            <a:r>
              <a:rPr lang="de-CH"/>
              <a:t>Eighth level</a:t>
            </a:r>
          </a:p>
          <a:p>
            <a:pPr lvl="8"/>
            <a:r>
              <a:rPr lang="de-CH"/>
              <a:t>Ninth level</a:t>
            </a:r>
            <a:endParaRPr lang="de-CH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76680-C298-4B77-A9AF-1F2197D1DB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9455" y="6448691"/>
            <a:ext cx="1080121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DAC4A3B3-B1FA-4559-BCA6-BC199BBB3DAD}" type="datetime1">
              <a:rPr lang="de-CH" smtClean="0"/>
              <a:t>12.01.2023</a:t>
            </a:fld>
            <a:endParaRPr lang="de-CH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A90F4-BE6A-4B43-813B-8514C6A80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r>
              <a:rPr lang="de-CH"/>
              <a:t>Hubarbeitsbühne_EKAS-Arbeitstagung 08.11.2018 in Biel_aam_rsh</a:t>
            </a:r>
            <a:endParaRPr lang="de-CH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55AC4C-41CB-4962-8F28-46204D1D8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1384" y="6448691"/>
            <a:ext cx="50405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00">
                <a:solidFill>
                  <a:schemeClr val="accent5"/>
                </a:solidFill>
              </a:defRPr>
            </a:lvl1pPr>
          </a:lstStyle>
          <a:p>
            <a:fld id="{412089B8-B5CE-4061-B9F1-3C6A87901BAB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1687E1B-9237-476D-8BC1-EADDAC2A1CDA}"/>
              </a:ext>
            </a:extLst>
          </p:cNvPr>
          <p:cNvPicPr>
            <a:picLocks noChangeAspect="1"/>
          </p:cNvPicPr>
          <p:nvPr userDrawn="1"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1128" y="6407803"/>
            <a:ext cx="721398" cy="18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27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7" r:id="rId2"/>
    <p:sldLayoutId id="2147483649" r:id="rId3"/>
    <p:sldLayoutId id="2147483678" r:id="rId4"/>
    <p:sldLayoutId id="2147483662" r:id="rId5"/>
    <p:sldLayoutId id="2147483664" r:id="rId6"/>
    <p:sldLayoutId id="2147483681" r:id="rId7"/>
    <p:sldLayoutId id="2147483650" r:id="rId8"/>
    <p:sldLayoutId id="2147483682" r:id="rId9"/>
    <p:sldLayoutId id="2147483663" r:id="rId10"/>
    <p:sldLayoutId id="2147483683" r:id="rId11"/>
    <p:sldLayoutId id="2147483651" r:id="rId12"/>
    <p:sldLayoutId id="2147483666" r:id="rId13"/>
    <p:sldLayoutId id="2147483667" r:id="rId14"/>
    <p:sldLayoutId id="2147483652" r:id="rId15"/>
    <p:sldLayoutId id="2147483665" r:id="rId16"/>
    <p:sldLayoutId id="2147483668" r:id="rId17"/>
    <p:sldLayoutId id="2147483669" r:id="rId18"/>
    <p:sldLayoutId id="2147483670" r:id="rId19"/>
    <p:sldLayoutId id="2147483671" r:id="rId20"/>
    <p:sldLayoutId id="2147483672" r:id="rId21"/>
    <p:sldLayoutId id="2147483680" r:id="rId22"/>
    <p:sldLayoutId id="2147483673" r:id="rId23"/>
    <p:sldLayoutId id="2147483674" r:id="rId24"/>
    <p:sldLayoutId id="2147483675" r:id="rId25"/>
    <p:sldLayoutId id="2147483654" r:id="rId26"/>
    <p:sldLayoutId id="2147483655" r:id="rId27"/>
    <p:sldLayoutId id="2147483676" r:id="rId28"/>
    <p:sldLayoutId id="2147483679" r:id="rId2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26987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26987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268288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269875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22413" indent="-2651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792288" indent="-2698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62163" indent="-2698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330450" indent="-2682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7" userDrawn="1">
          <p15:clr>
            <a:srgbClr val="F26B43"/>
          </p15:clr>
        </p15:guide>
        <p15:guide id="2" orient="horz" pos="482" userDrawn="1">
          <p15:clr>
            <a:srgbClr val="F26B43"/>
          </p15:clr>
        </p15:guide>
        <p15:guide id="3" pos="7333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5" orient="horz" pos="3884" userDrawn="1">
          <p15:clr>
            <a:srgbClr val="F26B43"/>
          </p15:clr>
        </p15:guide>
        <p15:guide id="6" orient="horz" pos="41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2DCAE-1C15-4683-A894-903408580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7. ERFA-Sitzung VSAA – Suva</a:t>
            </a:r>
            <a:br>
              <a:rPr lang="de-CH" dirty="0"/>
            </a:br>
            <a:r>
              <a:rPr lang="de-CH" dirty="0"/>
              <a:t>Auszug aus der Präsentation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E1BEDA-EE18-484A-A04C-052FBFB0AA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Anton Ernst</a:t>
            </a:r>
            <a:br>
              <a:rPr lang="de-CH" dirty="0"/>
            </a:br>
            <a:r>
              <a:rPr lang="de-CH" dirty="0"/>
              <a:t>04. November 2022; Suva </a:t>
            </a:r>
            <a:r>
              <a:rPr lang="de-CH" dirty="0" err="1"/>
              <a:t>Rösslimatt</a:t>
            </a:r>
            <a:r>
              <a:rPr lang="de-CH" dirty="0"/>
              <a:t> Luzern</a:t>
            </a:r>
          </a:p>
          <a:p>
            <a:endParaRPr lang="de-CH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47A047B-9625-4CA4-B967-ADDF182DB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2840" y="5305713"/>
            <a:ext cx="1633640" cy="522229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61B10F5-E9B8-4F95-97BB-6185432EFB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5952" y="688471"/>
            <a:ext cx="6960096" cy="386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3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5C30-96E5-4C60-969A-D643B033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Vollzug Ausbildung</a:t>
            </a:r>
            <a:endParaRPr lang="de-CH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DD4B95-0835-4041-BB58-41497888C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9455" y="6448691"/>
            <a:ext cx="1080121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591EB3-407D-493F-8A6B-E74825AE0D5D}" type="datetime1">
              <a:rPr lang="de-CH" smtClean="0"/>
              <a:pPr/>
              <a:t>12.01.2023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AED5B0-92F9-4085-9E84-C95EDFD1F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ERFA-Sitzung VSAA - Suva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27AD8A-8878-44A6-90B6-C08EE877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1384" y="6448691"/>
            <a:ext cx="50405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2089B8-B5CE-4061-B9F1-3C6A87901BAB}" type="slidenum">
              <a:rPr lang="de-CH" smtClean="0"/>
              <a:pPr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524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862C2-31C8-494C-91AD-D8EA8B01C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Vollzug Ausbildung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8F57948-82DB-4760-BB61-ECC49DBBB2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/>
              <a:t>Feststellung: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Treffen wir auf der Baustelle Mitarbeiter an, die uns bestätigen, dass sie entsprechend </a:t>
            </a:r>
            <a:r>
              <a:rPr lang="de-CH" sz="2000" b="1" dirty="0"/>
              <a:t>instruiert</a:t>
            </a:r>
            <a:r>
              <a:rPr lang="de-CH" sz="2000" dirty="0"/>
              <a:t> und </a:t>
            </a:r>
            <a:r>
              <a:rPr lang="de-CH" sz="2000" b="1" dirty="0"/>
              <a:t>ausgebildet</a:t>
            </a:r>
            <a:r>
              <a:rPr lang="de-CH" sz="2000" dirty="0"/>
              <a:t> </a:t>
            </a:r>
            <a:r>
              <a:rPr lang="de-CH" sz="2000" b="1" dirty="0">
                <a:solidFill>
                  <a:srgbClr val="FF0000"/>
                </a:solidFill>
              </a:rPr>
              <a:t>sind</a:t>
            </a:r>
            <a:r>
              <a:rPr lang="de-CH" sz="2000" dirty="0"/>
              <a:t> und dies mit einen </a:t>
            </a:r>
            <a:r>
              <a:rPr lang="de-CH" sz="2000" b="1" dirty="0"/>
              <a:t>Ausweis</a:t>
            </a:r>
            <a:r>
              <a:rPr lang="de-CH" sz="2000" dirty="0"/>
              <a:t> oder </a:t>
            </a:r>
            <a:r>
              <a:rPr lang="de-CH" sz="2000" b="1" dirty="0"/>
              <a:t>Ausbildungsnachweis / Ausbildungsbestätigung</a:t>
            </a:r>
            <a:r>
              <a:rPr lang="de-CH" sz="2000" dirty="0"/>
              <a:t> vor Ort bestätigen.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b="1" dirty="0"/>
              <a:t>Keine Massnahme:</a:t>
            </a:r>
          </a:p>
          <a:p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8BA9547-D6FB-4E7C-9AE7-AA83AD3646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/>
              <a:t>Feststellung: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Treffen wir auf der Baustelle  Mitarbeiter an, die uns bestätigen, dass sie entsprechend instruiert und ausgebildet sind, aber vor Ort der </a:t>
            </a:r>
            <a:r>
              <a:rPr lang="de-CH" sz="2000" b="1" dirty="0"/>
              <a:t>Nachweis </a:t>
            </a:r>
            <a:r>
              <a:rPr lang="de-CH" sz="2000" b="1" dirty="0">
                <a:solidFill>
                  <a:srgbClr val="FF0000"/>
                </a:solidFill>
              </a:rPr>
              <a:t>fehlt</a:t>
            </a:r>
            <a:r>
              <a:rPr lang="de-CH" sz="2000" dirty="0"/>
              <a:t>!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b="1" dirty="0"/>
              <a:t>Massnahme:</a:t>
            </a:r>
          </a:p>
          <a:p>
            <a:pPr marL="0" indent="0">
              <a:buNone/>
            </a:pPr>
            <a:r>
              <a:rPr lang="de-CH" sz="2000" i="1" dirty="0"/>
              <a:t>In der Regel;</a:t>
            </a:r>
          </a:p>
          <a:p>
            <a:pPr marL="0" indent="0">
              <a:buNone/>
            </a:pPr>
            <a:r>
              <a:rPr lang="de-CH" sz="2000" dirty="0"/>
              <a:t>Bestätigung mit 	Rückmeldung "Ausbildungsnachweis"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B21C21-8926-4C25-AACD-15056FA36C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B90C8A-B303-4B5E-B9B5-0D887CFD399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501A12-142C-4A1F-8AC9-BDB96BD3EC7C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99455" y="6448691"/>
            <a:ext cx="1080121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591EB3-407D-493F-8A6B-E74825AE0D5D}" type="datetime1">
              <a:rPr lang="de-CH" smtClean="0"/>
              <a:pPr/>
              <a:t>12.01.2023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8C3D05-8FBB-459E-9E85-E653084D9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ERFA-Sitzung VSAA - Suva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BC2035C-7A5C-4C1A-A05D-E69429EB7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1384" y="6448691"/>
            <a:ext cx="50405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2089B8-B5CE-4061-B9F1-3C6A87901BAB}" type="slidenum">
              <a:rPr lang="de-CH" smtClean="0"/>
              <a:pPr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9557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32BDE-9C9B-4A1A-972E-7C711A5C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Vollzug Ausbildung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6E9D4D-447D-41E9-B794-942D1F8CC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/>
              <a:t>Feststellung: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Treffen wir auf der Baustelle Mitarbeiter an, welche </a:t>
            </a:r>
            <a:r>
              <a:rPr lang="de-CH" sz="2000" b="1" dirty="0">
                <a:solidFill>
                  <a:srgbClr val="FF0000"/>
                </a:solidFill>
              </a:rPr>
              <a:t>nicht</a:t>
            </a:r>
            <a:r>
              <a:rPr lang="de-CH" sz="2000" dirty="0"/>
              <a:t> für dieses Arbeitsmittel </a:t>
            </a:r>
            <a:r>
              <a:rPr lang="de-CH" sz="2000" b="1" dirty="0"/>
              <a:t>ausgebildet</a:t>
            </a:r>
            <a:r>
              <a:rPr lang="de-CH" sz="2000" dirty="0"/>
              <a:t> sind und dass Arbeitsmittel aber </a:t>
            </a:r>
            <a:r>
              <a:rPr lang="de-CH" sz="2000" b="1" dirty="0">
                <a:solidFill>
                  <a:srgbClr val="FF0000"/>
                </a:solidFill>
              </a:rPr>
              <a:t>sicher</a:t>
            </a:r>
            <a:r>
              <a:rPr lang="de-CH" sz="2000" dirty="0"/>
              <a:t> bedienen können!</a:t>
            </a:r>
          </a:p>
          <a:p>
            <a:endParaRPr lang="de-CH" sz="2000" dirty="0"/>
          </a:p>
          <a:p>
            <a:endParaRPr lang="de-CH" sz="2000" dirty="0"/>
          </a:p>
          <a:p>
            <a:pPr marL="0" indent="0">
              <a:buNone/>
            </a:pPr>
            <a:r>
              <a:rPr lang="de-CH" sz="2000" b="1" dirty="0"/>
              <a:t>Massnahmen:</a:t>
            </a:r>
          </a:p>
          <a:p>
            <a:pPr marL="0" indent="0">
              <a:buNone/>
            </a:pPr>
            <a:r>
              <a:rPr lang="de-CH" sz="2000" dirty="0"/>
              <a:t>Bestätigung mit der Aufforderung für die Umsetzung Ausbildung der MA mit einer First von </a:t>
            </a:r>
            <a:r>
              <a:rPr lang="de-CH" sz="2000" b="1" dirty="0">
                <a:solidFill>
                  <a:srgbClr val="FF0000"/>
                </a:solidFill>
              </a:rPr>
              <a:t>6 </a:t>
            </a:r>
            <a:r>
              <a:rPr lang="de-CH" sz="2000" dirty="0"/>
              <a:t>Monaten!</a:t>
            </a:r>
          </a:p>
          <a:p>
            <a:endParaRPr lang="de-CH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E6D6B7-AB78-4BF7-8071-8BD42D0C85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68A34A7-15CD-4EF8-B177-7DE38EF6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9455" y="6448691"/>
            <a:ext cx="1080121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591EB3-407D-493F-8A6B-E74825AE0D5D}" type="datetime1">
              <a:rPr lang="de-CH" smtClean="0"/>
              <a:pPr/>
              <a:t>12.01.2023</a:t>
            </a:fld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1578B9-2376-45C9-A484-0EF35B430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ERFA-Sitzung VSAA - Suva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1E4CD51-8C10-471F-8C20-C3144B1D8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1384" y="6448691"/>
            <a:ext cx="50405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2089B8-B5CE-4061-B9F1-3C6A87901BAB}" type="slidenum">
              <a:rPr lang="de-CH" smtClean="0"/>
              <a:pPr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8841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A65C30-96E5-4C60-969A-D643B033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Vollzug mit nicht sicherer Bedienung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EDD4B95-0835-4041-BB58-41497888C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99455" y="6448691"/>
            <a:ext cx="1080121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591EB3-407D-493F-8A6B-E74825AE0D5D}" type="datetime1">
              <a:rPr lang="de-CH" smtClean="0"/>
              <a:pPr/>
              <a:t>12.01.2023</a:t>
            </a:fld>
            <a:endParaRPr lang="de-CH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AED5B0-92F9-4085-9E84-C95EDFD1F0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ERFA-Sitzung VSAA - Suva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27AD8A-8878-44A6-90B6-C08EE877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1384" y="6448691"/>
            <a:ext cx="50405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2089B8-B5CE-4061-B9F1-3C6A87901BAB}" type="slidenum">
              <a:rPr lang="de-CH" smtClean="0"/>
              <a:pPr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891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93CE4-FEBF-49E9-BECA-875A21B8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Vollzug mit nicht sicherer Bedienung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85D10F-4677-4856-AEFA-1711D36483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2000" b="1" dirty="0"/>
              <a:t>Feststellung</a:t>
            </a:r>
          </a:p>
          <a:p>
            <a:pPr marL="0" indent="0">
              <a:buNone/>
            </a:pPr>
            <a:r>
              <a:rPr lang="de-CH" sz="2000" i="1" dirty="0"/>
              <a:t>Treffen wir auf der Baustelle Mitarbeiter an, welche </a:t>
            </a:r>
            <a:r>
              <a:rPr lang="de-CH" sz="2000" b="1" i="1" dirty="0">
                <a:solidFill>
                  <a:srgbClr val="FF0000"/>
                </a:solidFill>
              </a:rPr>
              <a:t>nicht</a:t>
            </a:r>
            <a:r>
              <a:rPr lang="de-CH" sz="2000" i="1" dirty="0"/>
              <a:t> für dieses Arbeitsmittel </a:t>
            </a:r>
            <a:r>
              <a:rPr lang="de-CH" sz="2000" b="1" i="1" dirty="0"/>
              <a:t>ausgebildet</a:t>
            </a:r>
            <a:r>
              <a:rPr lang="de-CH" sz="2000" i="1" dirty="0"/>
              <a:t> sind und dass Arbeitsmittel</a:t>
            </a:r>
            <a:r>
              <a:rPr lang="de-CH" sz="2000" b="1" i="1" dirty="0"/>
              <a:t> </a:t>
            </a:r>
            <a:r>
              <a:rPr lang="de-CH" sz="2000" b="1" i="1" dirty="0">
                <a:solidFill>
                  <a:srgbClr val="FF0000"/>
                </a:solidFill>
              </a:rPr>
              <a:t>nicht</a:t>
            </a:r>
            <a:r>
              <a:rPr lang="de-CH" sz="2000" b="1" i="1" dirty="0"/>
              <a:t> </a:t>
            </a:r>
            <a:r>
              <a:rPr lang="de-CH" sz="2000" i="1" dirty="0"/>
              <a:t>sicher bedienen.</a:t>
            </a:r>
          </a:p>
          <a:p>
            <a:pPr marL="0" indent="0">
              <a:buNone/>
            </a:pPr>
            <a:endParaRPr lang="de-CH" sz="2000" i="1" dirty="0"/>
          </a:p>
          <a:p>
            <a:pPr marL="0" indent="0">
              <a:buNone/>
            </a:pPr>
            <a:r>
              <a:rPr lang="de-CH" sz="2000" b="1" dirty="0"/>
              <a:t>Massnahmen:</a:t>
            </a:r>
            <a:br>
              <a:rPr lang="de-CH" sz="2000" b="1" dirty="0"/>
            </a:br>
            <a:r>
              <a:rPr lang="de-CH" sz="2000" b="1" dirty="0">
                <a:solidFill>
                  <a:schemeClr val="tx1"/>
                </a:solidFill>
              </a:rPr>
              <a:t>Stopp,</a:t>
            </a:r>
          </a:p>
          <a:p>
            <a:pPr marL="0" indent="0">
              <a:buNone/>
            </a:pPr>
            <a:r>
              <a:rPr lang="de-CH" sz="2000" b="1" dirty="0">
                <a:solidFill>
                  <a:schemeClr val="tx1"/>
                </a:solidFill>
              </a:rPr>
              <a:t>Verfügung und Ermahnung</a:t>
            </a:r>
            <a:endParaRPr lang="de-CH" sz="2000" dirty="0"/>
          </a:p>
          <a:p>
            <a:pPr marL="0" indent="0">
              <a:buNone/>
            </a:pPr>
            <a:endParaRPr lang="de-CH" sz="2000" b="1" dirty="0">
              <a:solidFill>
                <a:schemeClr val="tx1"/>
              </a:solidFill>
            </a:endParaRPr>
          </a:p>
          <a:p>
            <a:endParaRPr lang="de-CH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1D000B4-739D-40F8-88AB-7D1D838E3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4616" y="1557339"/>
            <a:ext cx="5492310" cy="4608512"/>
          </a:xfrm>
        </p:spPr>
        <p:txBody>
          <a:bodyPr/>
          <a:lstStyle/>
          <a:p>
            <a:pPr marL="0" indent="0">
              <a:buNone/>
            </a:pPr>
            <a:r>
              <a:rPr lang="de-CH" b="1" dirty="0"/>
              <a:t>Mögliche </a:t>
            </a:r>
            <a:r>
              <a:rPr lang="de-CH" sz="2000" b="1" dirty="0"/>
              <a:t>Feststellungen die zu den Massnahmen führen:</a:t>
            </a:r>
          </a:p>
          <a:p>
            <a:pPr marL="0" indent="0">
              <a:buNone/>
            </a:pPr>
            <a:br>
              <a:rPr lang="de-CH" sz="2000" dirty="0"/>
            </a:br>
            <a:r>
              <a:rPr lang="de-CH" sz="2000" dirty="0"/>
              <a:t>- Manipulation </a:t>
            </a:r>
            <a:r>
              <a:rPr lang="de-CH" dirty="0" err="1"/>
              <a:t>z.B.</a:t>
            </a:r>
            <a:r>
              <a:rPr lang="de-CH" sz="2000" dirty="0" err="1"/>
              <a:t>Türe</a:t>
            </a:r>
            <a:r>
              <a:rPr lang="de-CH" sz="2000" dirty="0"/>
              <a:t>, Neigungssensoren etc.</a:t>
            </a:r>
          </a:p>
          <a:p>
            <a:pPr>
              <a:buFontTx/>
              <a:buChar char="-"/>
            </a:pPr>
            <a:r>
              <a:rPr lang="de-CH" sz="2000" dirty="0"/>
              <a:t>Nicht bestimmungsgemässe Verwendung, </a:t>
            </a:r>
            <a:r>
              <a:rPr lang="de-CH" dirty="0"/>
              <a:t>z.B. </a:t>
            </a:r>
            <a:r>
              <a:rPr lang="de-CH" sz="2000" dirty="0"/>
              <a:t>Verwendung als Kran</a:t>
            </a:r>
            <a:br>
              <a:rPr lang="de-CH" sz="2000" dirty="0"/>
            </a:br>
            <a:r>
              <a:rPr lang="de-CH" sz="2000" dirty="0"/>
              <a:t>- Besteigen des Seitenschutz</a:t>
            </a:r>
            <a:br>
              <a:rPr lang="de-CH" sz="2000" dirty="0"/>
            </a:br>
            <a:r>
              <a:rPr lang="de-CH" sz="2000" dirty="0"/>
              <a:t>- Fehlendes Rückhaltesystem (Kat. 1B + 3B)</a:t>
            </a:r>
            <a:br>
              <a:rPr lang="de-CH" sz="2000" dirty="0"/>
            </a:br>
            <a:r>
              <a:rPr lang="de-CH" sz="2000" dirty="0"/>
              <a:t>- Fehlender Helm mit </a:t>
            </a:r>
            <a:r>
              <a:rPr lang="de-CH" sz="2000" dirty="0" err="1"/>
              <a:t>Kinnband</a:t>
            </a:r>
            <a:r>
              <a:rPr lang="de-CH" sz="2000" dirty="0"/>
              <a:t> (Kat. 1B + 3B)</a:t>
            </a:r>
          </a:p>
          <a:p>
            <a:pPr>
              <a:buFontTx/>
              <a:buChar char="-"/>
            </a:pPr>
            <a:endParaRPr lang="de-CH" sz="2000" dirty="0"/>
          </a:p>
          <a:p>
            <a:pPr marL="0" indent="0">
              <a:buNone/>
            </a:pPr>
            <a:r>
              <a:rPr lang="de-CH" sz="2400" b="1" dirty="0"/>
              <a:t>Ausnahme</a:t>
            </a:r>
          </a:p>
          <a:p>
            <a:pPr marL="0" indent="0">
              <a:buNone/>
            </a:pPr>
            <a:r>
              <a:rPr lang="de-CH" sz="2000" dirty="0"/>
              <a:t>Bestätigung:</a:t>
            </a:r>
          </a:p>
          <a:p>
            <a:pPr>
              <a:buFontTx/>
              <a:buChar char="-"/>
            </a:pPr>
            <a:r>
              <a:rPr lang="de-CH" dirty="0"/>
              <a:t>Bei fehlendem Schutzhelm mit Kinnriemen </a:t>
            </a:r>
            <a:endParaRPr lang="de-CH" sz="2000" dirty="0"/>
          </a:p>
          <a:p>
            <a:endParaRPr lang="de-CH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B49407-F73C-4438-B876-102EE7DE1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6DF7F952-A570-486D-8985-FC370517CE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384CDD-E5E9-4181-911C-A145AD131307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1199455" y="6448691"/>
            <a:ext cx="1080121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591EB3-407D-493F-8A6B-E74825AE0D5D}" type="datetime1">
              <a:rPr lang="de-CH" smtClean="0"/>
              <a:pPr/>
              <a:t>12.01.2023</a:t>
            </a:fld>
            <a:endParaRPr lang="de-CH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073CFDF-B369-440B-8E11-9E5557801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3592" y="6448691"/>
            <a:ext cx="7848872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CH" dirty="0"/>
              <a:t>ERFA-Sitzung VSAA - Suva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D9A5DF2-AC01-4465-8453-76F9CC33C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51384" y="6448691"/>
            <a:ext cx="504056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aa-E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12089B8-B5CE-4061-B9F1-3C6A87901BAB}" type="slidenum">
              <a:rPr lang="de-CH" smtClean="0"/>
              <a:pPr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444522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NGUAGEID" val="2055"/>
</p:tagLst>
</file>

<file path=ppt/theme/theme1.xml><?xml version="1.0" encoding="utf-8"?>
<a:theme xmlns:a="http://schemas.openxmlformats.org/drawingml/2006/main" name="Office Theme">
  <a:themeElements>
    <a:clrScheme name="SUV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8200"/>
      </a:accent1>
      <a:accent2>
        <a:srgbClr val="FFC180"/>
      </a:accent2>
      <a:accent3>
        <a:srgbClr val="00B8CF"/>
      </a:accent3>
      <a:accent4>
        <a:srgbClr val="80DCE7"/>
      </a:accent4>
      <a:accent5>
        <a:srgbClr val="666666"/>
      </a:accent5>
      <a:accent6>
        <a:srgbClr val="B3B3B3"/>
      </a:accent6>
      <a:hlink>
        <a:srgbClr val="44546A"/>
      </a:hlink>
      <a:folHlink>
        <a:srgbClr val="AEABA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l">
          <a:defRPr sz="1400" b="1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200" dirty="0" err="1" smtClean="0"/>
        </a:defPPr>
      </a:lstStyle>
    </a:txDef>
  </a:objectDefaults>
  <a:extraClrSchemeLst/>
  <a:custClrLst>
    <a:custClr name="Rot">
      <a:srgbClr val="F50000"/>
    </a:custClr>
    <a:custClr name="Gelb">
      <a:srgbClr val="FFD700"/>
    </a:custClr>
    <a:custClr name="Gruen">
      <a:srgbClr val="009B00"/>
    </a:custClr>
  </a:custClrLst>
  <a:extLst>
    <a:ext uri="{05A4C25C-085E-4340-85A3-A5531E510DB2}">
      <thm15:themeFamily xmlns:thm15="http://schemas.microsoft.com/office/thememl/2012/main" name="Präsi Bau 16x9" id="{D4B2ABD5-158D-4BB3-89E1-753476D57C44}" vid="{EFC1A587-4477-4EAE-B7A8-66A71B2B7C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291</Words>
  <Application>Microsoft Office PowerPoint</Application>
  <PresentationFormat>Breitbild</PresentationFormat>
  <Paragraphs>55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7. ERFA-Sitzung VSAA – Suva Auszug aus der Präsentation</vt:lpstr>
      <vt:lpstr>Vollzug Ausbildung</vt:lpstr>
      <vt:lpstr>Vollzug Ausbildung</vt:lpstr>
      <vt:lpstr>Vollzug Ausbildung</vt:lpstr>
      <vt:lpstr>Vollzug mit nicht sicherer Bedienung</vt:lpstr>
      <vt:lpstr>Vollzug mit nicht sicherer Bedienung</vt:lpstr>
    </vt:vector>
  </TitlesOfParts>
  <Company>SUVA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Schwerpunktprogramm Sicher arbeiten auf dem Bau</dc:title>
  <dc:creator>Bloch Adrian (ADI)</dc:creator>
  <cp:lastModifiedBy>Rosa-Maria Maier</cp:lastModifiedBy>
  <cp:revision>333</cp:revision>
  <cp:lastPrinted>2018-09-19T06:27:21Z</cp:lastPrinted>
  <dcterms:created xsi:type="dcterms:W3CDTF">2018-03-16T09:40:44Z</dcterms:created>
  <dcterms:modified xsi:type="dcterms:W3CDTF">2023-01-12T15:20:34Z</dcterms:modified>
</cp:coreProperties>
</file>